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4"/>
  </p:sldMasterIdLst>
  <p:sldIdLst>
    <p:sldId id="256" r:id="rId5"/>
    <p:sldId id="340" r:id="rId6"/>
    <p:sldId id="321" r:id="rId7"/>
    <p:sldId id="295" r:id="rId8"/>
    <p:sldId id="320" r:id="rId9"/>
    <p:sldId id="341" r:id="rId10"/>
    <p:sldId id="344" r:id="rId11"/>
    <p:sldId id="323" r:id="rId12"/>
    <p:sldId id="337" r:id="rId13"/>
    <p:sldId id="336" r:id="rId14"/>
    <p:sldId id="335" r:id="rId15"/>
    <p:sldId id="334" r:id="rId16"/>
    <p:sldId id="332" r:id="rId17"/>
    <p:sldId id="331" r:id="rId18"/>
    <p:sldId id="324" r:id="rId19"/>
    <p:sldId id="329" r:id="rId20"/>
    <p:sldId id="326" r:id="rId21"/>
    <p:sldId id="339" r:id="rId22"/>
    <p:sldId id="342" r:id="rId23"/>
    <p:sldId id="343" r:id="rId24"/>
    <p:sldId id="32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42839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05927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9328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9245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7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533400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3432" y="2852936"/>
            <a:ext cx="10945216" cy="19134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539750" indent="-87313">
              <a:lnSpc>
                <a:spcPct val="150000"/>
              </a:lnSpc>
              <a:defRPr/>
            </a:pPr>
            <a:r>
              <a:rPr lang="hu-HU" altLang="hu-HU" sz="4800" b="1" cap="all" dirty="0">
                <a:solidFill>
                  <a:srgbClr val="00B0F0"/>
                </a:solidFill>
              </a:rPr>
              <a:t>A projektvezetés alapjai: </a:t>
            </a:r>
          </a:p>
          <a:p>
            <a:pPr marL="539750" indent="-87313">
              <a:lnSpc>
                <a:spcPct val="150000"/>
              </a:lnSpc>
              <a:defRPr/>
            </a:pPr>
            <a:r>
              <a:rPr lang="hu-HU" altLang="hu-HU" sz="4400" b="1" cap="all" dirty="0"/>
              <a:t>kezdjünk egy projektet!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43472" y="1412776"/>
            <a:ext cx="10225136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</a:rPr>
              <a:t>A projektsiker 3 legfontosabb eleme: </a:t>
            </a:r>
          </a:p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</a:rPr>
              <a:t>	</a:t>
            </a:r>
            <a:r>
              <a:rPr lang="hu-HU" sz="2200" dirty="0">
                <a:solidFill>
                  <a:schemeClr val="tx1"/>
                </a:solidFill>
              </a:rPr>
              <a:t>1. Idő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</a:rPr>
              <a:t>	2. Eredmény (minőség)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</a:rPr>
              <a:t>	3. Költség </a:t>
            </a:r>
          </a:p>
          <a:p>
            <a:pPr marL="0" indent="0" algn="just">
              <a:buNone/>
            </a:pPr>
            <a:endParaRPr lang="hu-H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Ez azt jelenti, hogy a feladatot időre, meghatározott költségeken belül és elvárt minőségben kell teljesíteni. Ez a siker alapja. </a:t>
            </a:r>
          </a:p>
        </p:txBody>
      </p:sp>
    </p:spTree>
    <p:extLst>
      <p:ext uri="{BB962C8B-B14F-4D97-AF65-F5344CB8AC3E}">
        <p14:creationId xmlns:p14="http://schemas.microsoft.com/office/powerpoint/2010/main" val="2719508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7448" y="1556792"/>
            <a:ext cx="1065718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A projektsiker nem magától jön. Azért meg kell dolgoznunk és biztosítani kell, hogy ne </a:t>
            </a:r>
            <a:r>
              <a:rPr lang="hu-HU" sz="2200" dirty="0" err="1">
                <a:solidFill>
                  <a:schemeClr val="tx1"/>
                </a:solidFill>
              </a:rPr>
              <a:t>csússzunk</a:t>
            </a:r>
            <a:r>
              <a:rPr lang="hu-HU" sz="2200" dirty="0">
                <a:solidFill>
                  <a:schemeClr val="tx1"/>
                </a:solidFill>
              </a:rPr>
              <a:t> ki se az időből, se a költségekből és elvárt minőségben hozzuk létre az új dolgot! Ennek azonban feltételei vannak: </a:t>
            </a: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Projektsikert meghatározó kritériumok: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1. Egyetértés, hogy hogyan dolgozunk.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2. Olyan terv, amely segít értékelni az eredményeinket.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3. Mindig kommunikálni kell.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4. Mindenkinek tudnia kell, mit kell csinálnia.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5. A vezetésnek támogatnia kell bennünket.</a:t>
            </a:r>
          </a:p>
        </p:txBody>
      </p:sp>
    </p:spTree>
    <p:extLst>
      <p:ext uri="{BB962C8B-B14F-4D97-AF65-F5344CB8AC3E}">
        <p14:creationId xmlns:p14="http://schemas.microsoft.com/office/powerpoint/2010/main" val="4087450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556792"/>
            <a:ext cx="10585176" cy="46085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b="1" dirty="0">
                <a:solidFill>
                  <a:srgbClr val="00B0F0"/>
                </a:solidFill>
              </a:rPr>
              <a:t>A projektet azonban sokszor túlbonyolítjuk! Az okai: </a:t>
            </a:r>
          </a:p>
          <a:p>
            <a:pPr marL="0" indent="0" algn="just">
              <a:buNone/>
            </a:pPr>
            <a:endParaRPr lang="hu-HU" sz="1300" dirty="0">
              <a:solidFill>
                <a:schemeClr val="tx1"/>
              </a:solidFill>
            </a:endParaRPr>
          </a:p>
          <a:p>
            <a:pPr algn="just"/>
            <a:r>
              <a:rPr lang="hu-HU" dirty="0">
                <a:solidFill>
                  <a:schemeClr val="tx1"/>
                </a:solidFill>
              </a:rPr>
              <a:t>Túlzott lelkesedés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Pánik, ha valami nem úgy alakul, ahogy szeretnénk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Túlzott elvárások, illúziók 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Nem egyenlő bánásmód a munkatársakkal 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Egyenlőtlenül jutalmazunk 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Mindenkit hibásnak tartunk, ha valami nem sikerül a projektben.</a:t>
            </a:r>
          </a:p>
          <a:p>
            <a:pPr algn="just">
              <a:buFontTx/>
              <a:buChar char="-"/>
            </a:pPr>
            <a:endParaRPr lang="hu-HU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hu-HU" dirty="0">
                <a:solidFill>
                  <a:schemeClr val="tx1"/>
                </a:solidFill>
              </a:rPr>
              <a:t>A projekt nemcsak sikerrel, de kudarccal is záródhat, vagy egyszerűen csak megvalósul, de nem tartva a költségeket vagy a határidőt. Utóbbi esetben csak megvalósult projektről beszélhetünk. </a:t>
            </a:r>
          </a:p>
        </p:txBody>
      </p:sp>
    </p:spTree>
    <p:extLst>
      <p:ext uri="{BB962C8B-B14F-4D97-AF65-F5344CB8AC3E}">
        <p14:creationId xmlns:p14="http://schemas.microsoft.com/office/powerpoint/2010/main" val="32068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628800"/>
            <a:ext cx="957706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B0F0"/>
                </a:solidFill>
              </a:rPr>
              <a:t>kik lehetnek felelősek a projekt megvalósításáért? </a:t>
            </a:r>
          </a:p>
          <a:p>
            <a:pPr marL="0" indent="0">
              <a:buNone/>
            </a:pPr>
            <a:endParaRPr lang="hu-HU" sz="10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a </a:t>
            </a:r>
            <a:r>
              <a:rPr lang="hu-HU" sz="2200" dirty="0" err="1">
                <a:solidFill>
                  <a:schemeClr val="tx1"/>
                </a:solidFill>
              </a:rPr>
              <a:t>projektmendzser</a:t>
            </a:r>
            <a:endParaRPr lang="hu-HU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projektteam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projektmenedzsment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szponzor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megrendelő </a:t>
            </a:r>
          </a:p>
        </p:txBody>
      </p:sp>
    </p:spTree>
    <p:extLst>
      <p:ext uri="{BB962C8B-B14F-4D97-AF65-F5344CB8AC3E}">
        <p14:creationId xmlns:p14="http://schemas.microsoft.com/office/powerpoint/2010/main" val="882421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556792"/>
            <a:ext cx="10369152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B0F0"/>
                </a:solidFill>
              </a:rPr>
              <a:t>Mi a projektmenedzser feladata: </a:t>
            </a:r>
          </a:p>
          <a:p>
            <a:pPr marL="0" indent="0">
              <a:buNone/>
            </a:pPr>
            <a:endParaRPr lang="hu-HU" sz="1000" b="1" dirty="0">
              <a:solidFill>
                <a:schemeClr val="tx1"/>
              </a:solidFill>
            </a:endParaRPr>
          </a:p>
          <a:p>
            <a:r>
              <a:rPr lang="hu-HU" sz="2400" dirty="0">
                <a:solidFill>
                  <a:schemeClr val="tx1"/>
                </a:solidFill>
              </a:rPr>
              <a:t>összhangban kell tartania a csoportot a projekt folyamatában </a:t>
            </a:r>
          </a:p>
          <a:p>
            <a:r>
              <a:rPr lang="hu-HU" sz="2400" dirty="0">
                <a:solidFill>
                  <a:schemeClr val="tx1"/>
                </a:solidFill>
              </a:rPr>
              <a:t>dolgozhat a projektterven</a:t>
            </a:r>
          </a:p>
          <a:p>
            <a:r>
              <a:rPr lang="hu-HU" sz="2400" dirty="0">
                <a:solidFill>
                  <a:schemeClr val="tx1"/>
                </a:solidFill>
              </a:rPr>
              <a:t>azonosíthatja a projektben résztvevőket</a:t>
            </a:r>
          </a:p>
          <a:p>
            <a:r>
              <a:rPr lang="hu-HU" sz="2400" dirty="0">
                <a:solidFill>
                  <a:schemeClr val="tx1"/>
                </a:solidFill>
              </a:rPr>
              <a:t>nyomon követi a költségvetést</a:t>
            </a:r>
          </a:p>
          <a:p>
            <a:r>
              <a:rPr lang="hu-HU" sz="2400" dirty="0">
                <a:solidFill>
                  <a:schemeClr val="tx1"/>
                </a:solidFill>
              </a:rPr>
              <a:t>dönthet vitákban </a:t>
            </a:r>
          </a:p>
          <a:p>
            <a:r>
              <a:rPr lang="hu-HU" sz="2400" dirty="0">
                <a:solidFill>
                  <a:schemeClr val="tx1"/>
                </a:solidFill>
              </a:rPr>
              <a:t>az összes feladatot egyensúlyban tartja </a:t>
            </a: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  <a:p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05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196752"/>
            <a:ext cx="10009112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>
                <a:solidFill>
                  <a:srgbClr val="00B0F0"/>
                </a:solidFill>
              </a:rPr>
              <a:t>Jó projektmenedzser ismérvei: </a:t>
            </a:r>
          </a:p>
          <a:p>
            <a:pPr marL="0" indent="0">
              <a:buNone/>
            </a:pPr>
            <a:endParaRPr lang="hu-HU" sz="1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vezetői képesség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csapatépítő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általános menedzsment képességek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szakmai tudás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kapcsolatteremtő képesség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kommunikációs ér tárgyaló képesség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konfliktus kezelése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problémák hatékony megoldása</a:t>
            </a:r>
          </a:p>
        </p:txBody>
      </p:sp>
    </p:spTree>
    <p:extLst>
      <p:ext uri="{BB962C8B-B14F-4D97-AF65-F5344CB8AC3E}">
        <p14:creationId xmlns:p14="http://schemas.microsoft.com/office/powerpoint/2010/main" val="2237261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484784"/>
            <a:ext cx="8496944" cy="4176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</a:rPr>
              <a:t>Projektteam: 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</a:rPr>
              <a:t>lehet egy csoport, vagy személy, aki idejével és képességeivel és erőforrásaival hozzájárul a projekt sikeréhez.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</a:rPr>
              <a:t>A projektcsapatban olyan szereplők találhatók, akik képességükkel és rendelkezésre állásukkal segíteni tudják a projektcél megvalósítását! </a:t>
            </a: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</a:rPr>
              <a:t>Az ő munkájukon dől el, hogy mennyire sikerül magunkat tartani az eredeti tervekhez.</a:t>
            </a:r>
          </a:p>
          <a:p>
            <a:pPr marL="0" indent="0" algn="just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23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2"/>
          <p:cNvSpPr txBox="1">
            <a:spLocks/>
          </p:cNvSpPr>
          <p:nvPr/>
        </p:nvSpPr>
        <p:spPr>
          <a:xfrm>
            <a:off x="1559496" y="1196752"/>
            <a:ext cx="8273836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hu-HU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projektre szabályokat kell alkotni! </a:t>
            </a:r>
          </a:p>
          <a:p>
            <a:pPr marL="0" indent="0" algn="just">
              <a:buNone/>
            </a:pPr>
            <a:endParaRPr lang="hu-HU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alapszabálya nem más, mint azon dokumentációk összege, amelyek rögzítenek bizonyos feltételeket a sikeres projektmunka érdekében.</a:t>
            </a:r>
          </a:p>
          <a:p>
            <a:pPr marL="0" indent="0" algn="just">
              <a:buNone/>
            </a:pPr>
            <a:endParaRPr lang="hu-H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 cél a túlbonyolítás, sem a túl sok szabály. </a:t>
            </a:r>
          </a:p>
          <a:p>
            <a:pPr marL="0" indent="0" algn="just">
              <a:buNone/>
            </a:pPr>
            <a:endParaRPr lang="hu-H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szabály azért kell, hogy rendezetté tegye a viszonyokat és mindenki tudja, miért és hogyan dolgozik a projektben. </a:t>
            </a:r>
          </a:p>
          <a:p>
            <a:pPr marL="0" indent="0" algn="just">
              <a:buNone/>
            </a:pPr>
            <a:endParaRPr lang="hu-H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hu-H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2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1384" y="2237009"/>
            <a:ext cx="7056784" cy="4968552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Az alapszabályok dokumentumai</a:t>
            </a: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A projektalapító okirat</a:t>
            </a: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hu-HU" sz="2200" dirty="0">
                <a:solidFill>
                  <a:schemeClr val="tx1"/>
                </a:solidFill>
              </a:rPr>
              <a:t>Munkakimutatás </a:t>
            </a:r>
          </a:p>
          <a:p>
            <a:pPr marL="457200" lvl="1" indent="0" algn="just">
              <a:lnSpc>
                <a:spcPct val="110000"/>
              </a:lnSpc>
              <a:buNone/>
            </a:pPr>
            <a:r>
              <a:rPr lang="hu-HU" sz="2200" dirty="0"/>
              <a:t>    </a:t>
            </a:r>
            <a:r>
              <a:rPr lang="hu-HU" sz="2200" dirty="0">
                <a:solidFill>
                  <a:schemeClr val="tx1"/>
                </a:solidFill>
              </a:rPr>
              <a:t>(Statements of Wok) [SOW]</a:t>
            </a:r>
          </a:p>
          <a:p>
            <a:pPr marL="914400" lvl="1" indent="-457200" algn="just">
              <a:lnSpc>
                <a:spcPct val="110000"/>
              </a:lnSpc>
              <a:buFont typeface="+mj-lt"/>
              <a:buAutoNum type="arabicPeriod" startAt="4"/>
            </a:pPr>
            <a:r>
              <a:rPr lang="hu-HU" sz="2200" dirty="0">
                <a:solidFill>
                  <a:schemeClr val="tx1"/>
                </a:solidFill>
              </a:rPr>
              <a:t>A pontos cél</a:t>
            </a: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 startAt="4"/>
            </a:pPr>
            <a:r>
              <a:rPr lang="hu-HU" sz="2200" dirty="0">
                <a:solidFill>
                  <a:schemeClr val="tx1"/>
                </a:solidFill>
              </a:rPr>
              <a:t>A projekt hatásköre </a:t>
            </a:r>
          </a:p>
          <a:p>
            <a:pPr marL="800100" lvl="1" indent="-342900" algn="just">
              <a:lnSpc>
                <a:spcPct val="110000"/>
              </a:lnSpc>
              <a:buFont typeface="+mj-lt"/>
              <a:buAutoNum type="arabicPeriod" startAt="4"/>
            </a:pPr>
            <a:r>
              <a:rPr lang="hu-HU" sz="2200" dirty="0">
                <a:solidFill>
                  <a:schemeClr val="tx1"/>
                </a:solidFill>
              </a:rPr>
              <a:t>Az elérendő eredmények </a:t>
            </a:r>
          </a:p>
          <a:p>
            <a:pPr marL="457200" lvl="1" indent="0" algn="just">
              <a:buNone/>
            </a:pPr>
            <a:endParaRPr lang="hu-HU" sz="2200" b="1" dirty="0">
              <a:solidFill>
                <a:schemeClr val="tx1"/>
              </a:solidFill>
            </a:endParaRPr>
          </a:p>
          <a:p>
            <a:pPr lvl="1" algn="just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313C55D1-1715-40E1-98E1-00532F3EBA43}"/>
              </a:ext>
            </a:extLst>
          </p:cNvPr>
          <p:cNvSpPr txBox="1">
            <a:spLocks/>
          </p:cNvSpPr>
          <p:nvPr/>
        </p:nvSpPr>
        <p:spPr>
          <a:xfrm>
            <a:off x="5735960" y="1445832"/>
            <a:ext cx="651167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u-HU" sz="2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u-HU" sz="2200" b="1" dirty="0"/>
              <a:t> 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>
                <a:solidFill>
                  <a:schemeClr val="tx1"/>
                </a:solidFill>
              </a:rPr>
              <a:t>Példa az eredmény különbözőségére</a:t>
            </a:r>
          </a:p>
          <a:p>
            <a:pPr marL="914400" lvl="1" indent="-4572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Költség és ütemterv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   A projekt stakeholderei 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  A szolgálati út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  A változások kezelése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  Tevékenységfelelős mátrix</a:t>
            </a:r>
          </a:p>
          <a:p>
            <a:pPr marL="800100" lvl="1" indent="-342900">
              <a:lnSpc>
                <a:spcPct val="110000"/>
              </a:lnSpc>
              <a:buFont typeface="+mj-lt"/>
              <a:buAutoNum type="arabicPeriod" startAt="7"/>
            </a:pPr>
            <a:r>
              <a:rPr lang="hu-HU" sz="2200" dirty="0"/>
              <a:t>  Kommunikációs terv </a:t>
            </a:r>
          </a:p>
          <a:p>
            <a:pPr lvl="1"/>
            <a:endParaRPr lang="hu-HU" sz="2200" b="1" dirty="0"/>
          </a:p>
          <a:p>
            <a:pPr lvl="1"/>
            <a:endParaRPr lang="hu-HU" sz="2200" b="1" dirty="0"/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EE4E9EA8-EE5A-4D56-A388-A93176A1B5FD}"/>
              </a:ext>
            </a:extLst>
          </p:cNvPr>
          <p:cNvSpPr txBox="1">
            <a:spLocks/>
          </p:cNvSpPr>
          <p:nvPr/>
        </p:nvSpPr>
        <p:spPr>
          <a:xfrm>
            <a:off x="1343472" y="1556792"/>
            <a:ext cx="7056784" cy="111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u-HU" sz="2400" b="1" dirty="0">
                <a:solidFill>
                  <a:srgbClr val="00B0F0"/>
                </a:solidFill>
              </a:rPr>
              <a:t>Mit lehet tudni az alapszabályokról?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u-HU" sz="2400" b="1" dirty="0"/>
              <a:t> </a:t>
            </a:r>
          </a:p>
          <a:p>
            <a:pPr lvl="1" algn="just"/>
            <a:endParaRPr lang="hu-HU" sz="200" b="1" dirty="0"/>
          </a:p>
        </p:txBody>
      </p:sp>
    </p:spTree>
    <p:extLst>
      <p:ext uri="{BB962C8B-B14F-4D97-AF65-F5344CB8AC3E}">
        <p14:creationId xmlns:p14="http://schemas.microsoft.com/office/powerpoint/2010/main" val="592597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 txBox="1">
            <a:spLocks/>
          </p:cNvSpPr>
          <p:nvPr/>
        </p:nvSpPr>
        <p:spPr>
          <a:xfrm>
            <a:off x="2117384" y="491061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2400" b="1" dirty="0">
                <a:solidFill>
                  <a:srgbClr val="00B0F0"/>
                </a:solidFill>
              </a:rPr>
            </a:br>
            <a:r>
              <a:rPr lang="hu-HU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Ellenőrző kérdések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631504" y="1988840"/>
            <a:ext cx="104411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 a projekt?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Mitől lesz valami igazán projekt?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Mit tekintünk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projektmenedzmentnek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Mit értünk projektsiker alatt?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Mondjon példát projektekre az eddigi tapasztalatai alapján!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 kell ahhoz, hogy projektsikert érjünk el?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 kell egy jó projektvezetőhöz?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Miért fontos, hogy legyen szabályok a projektben?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Kik tartoznak a projektcsapatba? </a:t>
            </a:r>
          </a:p>
          <a:p>
            <a:pPr marL="457200" indent="-457200">
              <a:buAutoNum type="arabicPeriod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Min dolgozik egy projektmenedzser?</a:t>
            </a:r>
          </a:p>
          <a:p>
            <a:pPr marL="457200" indent="-457200">
              <a:buAutoNum type="arabicPeriod"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9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355224" y="836712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55224" y="2524217"/>
            <a:ext cx="94815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modul áttekintésével a hallgatók megismerkedhetnek a projekt alapfogalmaival. Képessé válnak arra, hogy alapvető különbséget tegyenek a projektek és a hagyományos (rendszeres) tevékenységek között. A projekt értelmezéséhez segítségül hívjuk az alapfogalmakat és tisztázzuk a projektek sajátosságait, jellemzőit. </a:t>
            </a:r>
          </a:p>
          <a:p>
            <a:pPr algn="just"/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modul áttekintésével a hallgatók láthatják, hogy milyen szervezési teendőik adódhatnak egy projekt előkészítése kapcsán.</a:t>
            </a:r>
          </a:p>
        </p:txBody>
      </p:sp>
    </p:spTree>
    <p:extLst>
      <p:ext uri="{BB962C8B-B14F-4D97-AF65-F5344CB8AC3E}">
        <p14:creationId xmlns:p14="http://schemas.microsoft.com/office/powerpoint/2010/main" val="541017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087057" y="2524216"/>
            <a:ext cx="8113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Kérdések és válaszok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2130484" y="1916832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visszajelzések</a:t>
            </a:r>
          </a:p>
        </p:txBody>
      </p:sp>
    </p:spTree>
    <p:extLst>
      <p:ext uri="{BB962C8B-B14F-4D97-AF65-F5344CB8AC3E}">
        <p14:creationId xmlns:p14="http://schemas.microsoft.com/office/powerpoint/2010/main" val="3838410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708920"/>
            <a:ext cx="12192000" cy="3752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400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401664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4650" y="1793994"/>
            <a:ext cx="8071048" cy="2736303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algn="just"/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071725" y="886254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projekt?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725950" y="2564904"/>
            <a:ext cx="81133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Alapvetően egy probléma szervezett megoldása.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 feladat szervezett és rendezett lebonyolítása.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 folyamat, aminek keretei vannak.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 folyamat, amelynek mindig van eredménye.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Megoldás, ami segít a mindennapokban.</a:t>
            </a:r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4742" y="1412776"/>
            <a:ext cx="8431088" cy="4751040"/>
          </a:xfrm>
        </p:spPr>
        <p:txBody>
          <a:bodyPr>
            <a:normAutofit/>
          </a:bodyPr>
          <a:lstStyle/>
          <a:p>
            <a:pPr>
              <a:defRPr/>
            </a:pP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b="1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br>
              <a:rPr lang="hu-HU" sz="1400" dirty="0">
                <a:solidFill>
                  <a:schemeClr val="bg1"/>
                </a:solidFill>
              </a:rPr>
            </a:br>
            <a:endParaRPr lang="hu-HU" sz="1400" dirty="0">
              <a:solidFill>
                <a:schemeClr val="bg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14" y="2204864"/>
            <a:ext cx="7416824" cy="3580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ím 1"/>
          <p:cNvSpPr txBox="1">
            <a:spLocks/>
          </p:cNvSpPr>
          <p:nvPr/>
        </p:nvSpPr>
        <p:spPr>
          <a:xfrm>
            <a:off x="1734114" y="701337"/>
            <a:ext cx="9256061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JUT ESZÜNKBA A PROJEKTRŐL?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484784"/>
            <a:ext cx="9073008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A projektek szerepe a vállalkozásoknál: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1. új típusú feladatok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	2. minden projekt egyedi </a:t>
            </a:r>
          </a:p>
          <a:p>
            <a:pPr marL="0" indent="0">
              <a:buNone/>
            </a:pPr>
            <a:endParaRPr lang="hu-HU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Minden projektet egyedileg kell kezelni!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Minden projektnek saját anyagi-, emberi- és időszükséglete van. </a:t>
            </a:r>
          </a:p>
          <a:p>
            <a:pPr marL="0" indent="0">
              <a:buNone/>
            </a:pPr>
            <a:r>
              <a:rPr lang="hu-HU" sz="2200" dirty="0">
                <a:solidFill>
                  <a:schemeClr val="tx1"/>
                </a:solidFill>
              </a:rPr>
              <a:t>A projektekhez előre meghatározott feltételek és erőforrások szükségesek.</a:t>
            </a: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014137" y="240986"/>
            <a:ext cx="9194431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az előző diához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004029" y="1988840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A projektek azért tekinthetők sajátosnak, mert sohasem végezhetők el ugyanúgy. Minden projekt teljesen egyedi, egyik sem hasonlít a másikhoz. </a:t>
            </a: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Ugyanakkor vannak olyan tevékenységek, amelyek ismétlődnek, nem egyediek, hanem szokássá válnak valahol. Ilyen például a könyvelés egy cégnél, mert az mindig ugyanazt csinálja és ugyanazt az eredményt adja. Egy projekt azonban nem ilyen. </a:t>
            </a:r>
          </a:p>
        </p:txBody>
      </p:sp>
    </p:spTree>
    <p:extLst>
      <p:ext uri="{BB962C8B-B14F-4D97-AF65-F5344CB8AC3E}">
        <p14:creationId xmlns:p14="http://schemas.microsoft.com/office/powerpoint/2010/main" val="34412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4650" y="1793994"/>
            <a:ext cx="8071048" cy="2736303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algn="just"/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811016" y="1509223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104650" y="886254"/>
            <a:ext cx="8250500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b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projekt? 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104650" y="2640343"/>
            <a:ext cx="946395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Egyedi, egyszeri, megismételhetetlen folyamat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Pontos céllal és elvárt eredménnyel rendelkezik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Meghatározott anyagi és emberi erőforrás szükséglete van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Költségvetéssel rendelkezik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Határidővel rendelkezik </a:t>
            </a:r>
          </a:p>
          <a:p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7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1628800"/>
            <a:ext cx="878497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800" b="1" dirty="0">
                <a:solidFill>
                  <a:schemeClr val="tx1"/>
                </a:solidFill>
              </a:rPr>
              <a:t>Mi a projektmenedzsment? </a:t>
            </a:r>
          </a:p>
          <a:p>
            <a:pPr marL="0" indent="0" algn="just">
              <a:buNone/>
            </a:pPr>
            <a:endParaRPr lang="hu-HU" sz="1000" b="1" dirty="0">
              <a:solidFill>
                <a:schemeClr val="tx1"/>
              </a:solidFill>
            </a:endParaRPr>
          </a:p>
          <a:p>
            <a:pPr lvl="1" algn="just"/>
            <a:r>
              <a:rPr lang="hu-HU" sz="2200" dirty="0">
                <a:solidFill>
                  <a:schemeClr val="tx1"/>
                </a:solidFill>
              </a:rPr>
              <a:t>erőforrások szervezésével </a:t>
            </a:r>
          </a:p>
          <a:p>
            <a:pPr lvl="1" algn="just"/>
            <a:r>
              <a:rPr lang="hu-HU" sz="2200" dirty="0">
                <a:solidFill>
                  <a:schemeClr val="tx1"/>
                </a:solidFill>
              </a:rPr>
              <a:t>irányításával foglalkozó szakterület </a:t>
            </a:r>
          </a:p>
          <a:p>
            <a:pPr lvl="1"/>
            <a:r>
              <a:rPr lang="hu-HU" sz="2200" dirty="0">
                <a:solidFill>
                  <a:schemeClr val="tx1"/>
                </a:solidFill>
              </a:rPr>
              <a:t>célja az erőforrások felhasználásával egy adott idő-és költségkereten belül a projektcélok sikeres teljesítése </a:t>
            </a:r>
          </a:p>
          <a:p>
            <a:pPr lvl="1" algn="just"/>
            <a:r>
              <a:rPr lang="hu-HU" sz="2200" dirty="0">
                <a:solidFill>
                  <a:schemeClr val="tx1"/>
                </a:solidFill>
              </a:rPr>
              <a:t>egyedi termék/szolgáltatás létrehozása </a:t>
            </a:r>
          </a:p>
        </p:txBody>
      </p:sp>
    </p:spTree>
    <p:extLst>
      <p:ext uri="{BB962C8B-B14F-4D97-AF65-F5344CB8AC3E}">
        <p14:creationId xmlns:p14="http://schemas.microsoft.com/office/powerpoint/2010/main" val="885727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1844824"/>
            <a:ext cx="10161718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dirty="0">
                <a:solidFill>
                  <a:schemeClr val="tx1"/>
                </a:solidFill>
              </a:rPr>
              <a:t>Célja: </a:t>
            </a:r>
          </a:p>
          <a:p>
            <a:pPr algn="just"/>
            <a:r>
              <a:rPr lang="hu-HU" sz="2200" dirty="0">
                <a:solidFill>
                  <a:schemeClr val="tx1"/>
                </a:solidFill>
              </a:rPr>
              <a:t>a projektsiker elérése </a:t>
            </a:r>
          </a:p>
          <a:p>
            <a:pPr algn="just"/>
            <a:r>
              <a:rPr lang="hu-HU" sz="2200" dirty="0">
                <a:solidFill>
                  <a:schemeClr val="tx1"/>
                </a:solidFill>
              </a:rPr>
              <a:t>projekteredmény előállítása</a:t>
            </a:r>
          </a:p>
          <a:p>
            <a:pPr algn="just"/>
            <a:r>
              <a:rPr lang="hu-HU" sz="2200" dirty="0">
                <a:solidFill>
                  <a:schemeClr val="tx1"/>
                </a:solidFill>
              </a:rPr>
              <a:t>javuljon a hatékonyságunk</a:t>
            </a:r>
          </a:p>
          <a:p>
            <a:pPr algn="just"/>
            <a:endParaRPr lang="hu-H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sz="2400" b="1" dirty="0">
                <a:solidFill>
                  <a:schemeClr val="tx1"/>
                </a:solidFill>
              </a:rPr>
              <a:t>Azért van projektmenedzsmentünk, hogy projektsikert érhessünk el! </a:t>
            </a:r>
          </a:p>
        </p:txBody>
      </p:sp>
    </p:spTree>
    <p:extLst>
      <p:ext uri="{BB962C8B-B14F-4D97-AF65-F5344CB8AC3E}">
        <p14:creationId xmlns:p14="http://schemas.microsoft.com/office/powerpoint/2010/main" val="39473215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59F63D-5A6B-4310-921B-C0036730E5B8}">
  <ds:schemaRefs>
    <ds:schemaRef ds:uri="http://schemas.microsoft.com/office/2006/metadata/properties"/>
    <ds:schemaRef ds:uri="http://schemas.microsoft.com/office/infopath/2007/PartnerControl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6F794A8C-CBA1-48C4-B0A3-2F1233AF4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15AA01-A2A5-4FE9-9927-0698050E45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19267</TotalTime>
  <Words>849</Words>
  <Application>Microsoft Office PowerPoint</Application>
  <PresentationFormat>Širokoúhlá obrazovka</PresentationFormat>
  <Paragraphs>149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 Light</vt:lpstr>
      <vt:lpstr>Wingdings 3</vt:lpstr>
      <vt:lpstr>Śablona_prezentace_NICE</vt:lpstr>
      <vt:lpstr> </vt:lpstr>
      <vt:lpstr>Prezentace aplikace PowerPoint</vt:lpstr>
      <vt:lpstr>Prezentace aplikace PowerPoint</vt:lpstr>
      <vt:lpstr>                  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125</cp:revision>
  <dcterms:created xsi:type="dcterms:W3CDTF">2014-02-19T13:51:38Z</dcterms:created>
  <dcterms:modified xsi:type="dcterms:W3CDTF">2023-09-07T15:01:37Z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